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58" r:id="rId4"/>
    <p:sldId id="273" r:id="rId5"/>
    <p:sldId id="259" r:id="rId6"/>
    <p:sldId id="270" r:id="rId7"/>
    <p:sldId id="271" r:id="rId8"/>
    <p:sldId id="280" r:id="rId9"/>
    <p:sldId id="272" r:id="rId10"/>
    <p:sldId id="282" r:id="rId11"/>
    <p:sldId id="287" r:id="rId12"/>
    <p:sldId id="288" r:id="rId13"/>
    <p:sldId id="284" r:id="rId14"/>
    <p:sldId id="289" r:id="rId15"/>
    <p:sldId id="290" r:id="rId16"/>
    <p:sldId id="291" r:id="rId17"/>
    <p:sldId id="286" r:id="rId18"/>
    <p:sldId id="292" r:id="rId19"/>
    <p:sldId id="293" r:id="rId20"/>
    <p:sldId id="294" r:id="rId21"/>
    <p:sldId id="295" r:id="rId22"/>
    <p:sldId id="296" r:id="rId23"/>
    <p:sldId id="297" r:id="rId24"/>
    <p:sldId id="298" r:id="rId25"/>
    <p:sldId id="299" r:id="rId26"/>
    <p:sldId id="266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500" autoAdjust="0"/>
    <p:restoredTop sz="80581" autoAdjust="0"/>
  </p:normalViewPr>
  <p:slideViewPr>
    <p:cSldViewPr snapToGrid="0">
      <p:cViewPr varScale="1">
        <p:scale>
          <a:sx n="59" d="100"/>
          <a:sy n="59" d="100"/>
        </p:scale>
        <p:origin x="127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image" Target="../media/image13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A6B148-16B5-4A23-893E-23AE86ADB783}" type="datetimeFigureOut">
              <a:rPr lang="en-US" smtClean="0"/>
              <a:t>6/4/2018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FA2558-0A36-4D48-9210-26DC2443BB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9737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Getting started</a:t>
            </a:r>
          </a:p>
          <a:p>
            <a:r>
              <a:rPr lang="en-CA" dirty="0"/>
              <a:t>Refreshments available</a:t>
            </a:r>
          </a:p>
          <a:p>
            <a:r>
              <a:rPr lang="en-CA" dirty="0"/>
              <a:t>Thank audience</a:t>
            </a:r>
            <a:r>
              <a:rPr lang="en-CA" baseline="0" dirty="0"/>
              <a:t> for attending, thanks to committee (Dr. </a:t>
            </a:r>
            <a:r>
              <a:rPr lang="en-CA" baseline="0" dirty="0" err="1"/>
              <a:t>Casbeer</a:t>
            </a:r>
            <a:r>
              <a:rPr lang="en-CA" baseline="0" dirty="0"/>
              <a:t> for traveling)</a:t>
            </a:r>
          </a:p>
          <a:p>
            <a:endParaRPr lang="en-CA" baseline="0" dirty="0"/>
          </a:p>
          <a:p>
            <a:r>
              <a:rPr lang="en-CA" baseline="0" dirty="0"/>
              <a:t>Introduction to fixed wings</a:t>
            </a:r>
          </a:p>
          <a:p>
            <a:r>
              <a:rPr lang="en-CA" baseline="0" dirty="0"/>
              <a:t>Problem statement /objectives</a:t>
            </a:r>
          </a:p>
          <a:p>
            <a:r>
              <a:rPr lang="en-CA" baseline="0" dirty="0"/>
              <a:t>Literature review – motivated the problem statement</a:t>
            </a:r>
          </a:p>
          <a:p>
            <a:r>
              <a:rPr lang="en-CA" baseline="0" dirty="0"/>
              <a:t>Phases</a:t>
            </a:r>
          </a:p>
          <a:p>
            <a:r>
              <a:rPr lang="en-CA" baseline="0" dirty="0"/>
              <a:t>Timeline</a:t>
            </a:r>
          </a:p>
          <a:p>
            <a:r>
              <a:rPr lang="en-CA" baseline="0" dirty="0"/>
              <a:t>Questions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FA2558-0A36-4D48-9210-26DC2443BBA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7561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Fixed wing UAVs</a:t>
            </a:r>
            <a:r>
              <a:rPr lang="en-CA" baseline="0" dirty="0"/>
              <a:t> are a category of robotic aircraft</a:t>
            </a:r>
          </a:p>
          <a:p>
            <a:r>
              <a:rPr lang="en-CA" baseline="0" dirty="0"/>
              <a:t>Remotely piloted</a:t>
            </a:r>
            <a:r>
              <a:rPr lang="en-US" baseline="0" dirty="0"/>
              <a:t> with the assistance of an on-board autopilot</a:t>
            </a:r>
          </a:p>
          <a:p>
            <a:r>
              <a:rPr lang="en-CA" baseline="0" dirty="0"/>
              <a:t>Autopilot maintains vehicle stability</a:t>
            </a:r>
          </a:p>
          <a:p>
            <a:r>
              <a:rPr lang="en-CA" baseline="0" dirty="0"/>
              <a:t>Carry out mission objectives</a:t>
            </a:r>
            <a:r>
              <a:rPr lang="en-US" baseline="0" dirty="0"/>
              <a:t> such as following waypoints</a:t>
            </a:r>
            <a:endParaRPr lang="en-CA" baseline="0" dirty="0"/>
          </a:p>
          <a:p>
            <a:r>
              <a:rPr lang="en-CA" baseline="0" dirty="0"/>
              <a:t>Waypoints are typically pre-planned before flight at a ground station</a:t>
            </a:r>
          </a:p>
          <a:p>
            <a:r>
              <a:rPr lang="en-CA" baseline="0" dirty="0"/>
              <a:t>Obstacles such as buildings, mountains, and general no-fly zones may be considered during planning</a:t>
            </a:r>
          </a:p>
          <a:p>
            <a:r>
              <a:rPr lang="en-CA" baseline="0" dirty="0"/>
              <a:t>During flight, unknown obstacles may be encountered which could require waypoints to be re-planned. </a:t>
            </a:r>
          </a:p>
          <a:p>
            <a:r>
              <a:rPr lang="en-CA" baseline="0" dirty="0"/>
              <a:t>The  UAV typically communicates with a ground station over radio to plan waypoints which may not always be possible</a:t>
            </a:r>
          </a:p>
          <a:p>
            <a:endParaRPr lang="en-CA" baseline="0" dirty="0"/>
          </a:p>
          <a:p>
            <a:r>
              <a:rPr lang="en-CA" baseline="0" dirty="0"/>
              <a:t>A possible solution is to use vector field guidance which combines path following with obstacle avoidance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FA2558-0A36-4D48-9210-26DC2443BBA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5205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Problem statement</a:t>
            </a:r>
          </a:p>
          <a:p>
            <a:endParaRPr lang="en-CA" dirty="0"/>
          </a:p>
          <a:p>
            <a:r>
              <a:rPr lang="en-CA" dirty="0"/>
              <a:t>Guidance</a:t>
            </a:r>
            <a:r>
              <a:rPr lang="en-CA" baseline="0" dirty="0"/>
              <a:t> between waypoints produced by an attractive vector field that has both circulation and convergence components</a:t>
            </a:r>
          </a:p>
          <a:p>
            <a:r>
              <a:rPr lang="en-CA" baseline="0" dirty="0"/>
              <a:t>Obstacle along the path detected after planning can be represented as a repulsive field</a:t>
            </a:r>
          </a:p>
          <a:p>
            <a:r>
              <a:rPr lang="en-CA" baseline="0" dirty="0"/>
              <a:t>Summing together fields can result in singularities</a:t>
            </a:r>
          </a:p>
          <a:p>
            <a:endParaRPr lang="en-CA" dirty="0"/>
          </a:p>
          <a:p>
            <a:r>
              <a:rPr lang="en-CA" dirty="0"/>
              <a:t>This</a:t>
            </a:r>
            <a:r>
              <a:rPr lang="en-CA" baseline="0" dirty="0"/>
              <a:t> will be achieved by completing three phases. (execution of three phases)</a:t>
            </a:r>
          </a:p>
          <a:p>
            <a:r>
              <a:rPr lang="en-CA" baseline="0" dirty="0"/>
              <a:t>Phase 1: Description</a:t>
            </a:r>
          </a:p>
          <a:p>
            <a:r>
              <a:rPr lang="en-CA" baseline="0" dirty="0"/>
              <a:t>Phase 2: Description</a:t>
            </a:r>
          </a:p>
          <a:p>
            <a:r>
              <a:rPr lang="en-CA" baseline="0" dirty="0"/>
              <a:t>Phase 3: Description</a:t>
            </a:r>
          </a:p>
          <a:p>
            <a:endParaRPr lang="en-CA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FA2558-0A36-4D48-9210-26DC2443BBA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8380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baseline="0" dirty="0"/>
          </a:p>
          <a:p>
            <a:r>
              <a:rPr lang="en-CA" baseline="0" dirty="0"/>
              <a:t>UAVs are a part of a larger system called an Unmanned Aerial System which typically consists of four parts</a:t>
            </a:r>
          </a:p>
          <a:p>
            <a:r>
              <a:rPr lang="en-CA" baseline="0" dirty="0"/>
              <a:t>The physical aircraft itself which typically can be categorized under one of two categories consisting of fixed wing and rotorcraft</a:t>
            </a:r>
          </a:p>
          <a:p>
            <a:r>
              <a:rPr lang="en-CA" baseline="0" dirty="0"/>
              <a:t>Fixed wing UAVs typically have a larger payload and can fly long endurance missions compared to rotor craft</a:t>
            </a:r>
          </a:p>
          <a:p>
            <a:r>
              <a:rPr lang="en-CA" baseline="0" dirty="0"/>
              <a:t>Rotor craft are more maneuverable and do not require a runway or launcher for deployment</a:t>
            </a:r>
          </a:p>
          <a:p>
            <a:r>
              <a:rPr lang="en-CA" baseline="0" dirty="0"/>
              <a:t>Transmitters are used for direct UAV control and can be used short range</a:t>
            </a:r>
          </a:p>
          <a:p>
            <a:r>
              <a:rPr lang="en-CA" baseline="0" dirty="0"/>
              <a:t>Radios can be used for long distance communication and for relaying sensor data back to a ground station</a:t>
            </a:r>
          </a:p>
          <a:p>
            <a:r>
              <a:rPr lang="en-CA" baseline="0" dirty="0"/>
              <a:t>Ground stations are typically a PC equipped with software that sets vehicle parameters, collects data, and plans mission waypoints</a:t>
            </a:r>
          </a:p>
          <a:p>
            <a:r>
              <a:rPr lang="en-CA" baseline="0" dirty="0"/>
              <a:t>Mission waypoints can be communicated back through the radio and sent to the autopilot which uses GNC systems to fly from waypoint to waypoint</a:t>
            </a:r>
          </a:p>
          <a:p>
            <a:r>
              <a:rPr lang="en-CA" baseline="0" dirty="0"/>
              <a:t>Navigation consists of measuring the UAV state which is fed to G and C </a:t>
            </a:r>
          </a:p>
          <a:p>
            <a:r>
              <a:rPr lang="en-CA" baseline="0" dirty="0"/>
              <a:t>Path, or waypoints, are fed to guidance which typically outputs a desired heading to the guidance system which actuates the UAVs controls to transition to the desired state</a:t>
            </a:r>
          </a:p>
          <a:p>
            <a:r>
              <a:rPr lang="en-CA" baseline="0" dirty="0"/>
              <a:t>Guidance is where vector fields comes in</a:t>
            </a:r>
            <a:endParaRPr lang="en-CA" dirty="0"/>
          </a:p>
          <a:p>
            <a:pPr marL="171450" indent="-171450">
              <a:buFontTx/>
              <a:buChar char="-"/>
            </a:pPr>
            <a:endParaRPr lang="en-CA" dirty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FA2558-0A36-4D48-9210-26DC2443BBA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4513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CA" dirty="0" err="1"/>
              <a:t>Sujit</a:t>
            </a:r>
            <a:r>
              <a:rPr lang="en-CA" baseline="0" dirty="0"/>
              <a:t> et al presented a comparison between five common heading based guidance techniques (Carrot chasing, NLGL, PLOS, LQR, and Vector Field)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CA" baseline="0" dirty="0"/>
              <a:t>Guidance must be accurate (low error) and robust (rejects disturbances)</a:t>
            </a:r>
          </a:p>
          <a:p>
            <a:pPr marL="0" indent="0">
              <a:buFontTx/>
              <a:buNone/>
            </a:pPr>
            <a:endParaRPr lang="en-CA" baseline="0" dirty="0"/>
          </a:p>
          <a:p>
            <a:pPr marL="171450" indent="-171450">
              <a:buFontTx/>
              <a:buChar char="-"/>
            </a:pPr>
            <a:r>
              <a:rPr lang="en-CA" baseline="0" dirty="0"/>
              <a:t>Guidance methods can fall under either waypoint or path following methods</a:t>
            </a:r>
          </a:p>
          <a:p>
            <a:pPr marL="171450" indent="-171450">
              <a:buFontTx/>
              <a:buChar char="-"/>
            </a:pPr>
            <a:r>
              <a:rPr lang="en-CA" baseline="0" dirty="0"/>
              <a:t>Monty Carlo simulation of the five guidance techniques involving external wind disturbances determined that the path following vector field method had a low cross track error and was robust to external wind disturbances</a:t>
            </a:r>
          </a:p>
          <a:p>
            <a:pPr marL="171450" indent="-171450">
              <a:buFontTx/>
              <a:buChar char="-"/>
            </a:pPr>
            <a:r>
              <a:rPr lang="en-CA" baseline="0" dirty="0"/>
              <a:t>Which is important for small fixed wing UAVs since winds can be expected to be 20-30% of the UAVs air speed</a:t>
            </a:r>
          </a:p>
          <a:p>
            <a:pPr marL="171450" indent="-171450">
              <a:buFontTx/>
              <a:buChar char="-"/>
            </a:pPr>
            <a:endParaRPr lang="en-CA" baseline="0" dirty="0"/>
          </a:p>
          <a:p>
            <a:pPr marL="171450" indent="-171450">
              <a:buFontTx/>
              <a:buChar char="-"/>
            </a:pPr>
            <a:r>
              <a:rPr lang="en-CA" baseline="0" dirty="0"/>
              <a:t>Nelson et al. demonstrated the construction of a </a:t>
            </a:r>
            <a:r>
              <a:rPr lang="en-CA" baseline="0" dirty="0" err="1"/>
              <a:t>lyapunov</a:t>
            </a:r>
            <a:r>
              <a:rPr lang="en-CA" baseline="0" dirty="0"/>
              <a:t> vector field for straight line a circular path primitives, which can be shown in the two figures at the bottom</a:t>
            </a:r>
          </a:p>
          <a:p>
            <a:pPr marL="171450" indent="-171450">
              <a:buFontTx/>
              <a:buChar char="-"/>
            </a:pPr>
            <a:r>
              <a:rPr lang="en-CA" baseline="0" dirty="0"/>
              <a:t>The robustness of vector field is due to the converging nature of the field followed by circulation. Deviation from the path results in guidance back onto the path.</a:t>
            </a:r>
          </a:p>
          <a:p>
            <a:pPr marL="171450" indent="-171450">
              <a:buFontTx/>
              <a:buChar char="-"/>
            </a:pPr>
            <a:r>
              <a:rPr lang="en-CA" baseline="0" dirty="0"/>
              <a:t>Nelson combined the use of straight line and circular primitives together to form more complex flight paths, shown in this figure</a:t>
            </a:r>
          </a:p>
          <a:p>
            <a:pPr marL="0" indent="0">
              <a:buFontTx/>
              <a:buNone/>
            </a:pPr>
            <a:r>
              <a:rPr lang="en-CA" baseline="0" dirty="0"/>
              <a:t>- The difficulty in using path primitives is the transition from one field to another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FA2558-0A36-4D48-9210-26DC2443BBA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2165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- Griffiths</a:t>
            </a:r>
            <a:r>
              <a:rPr lang="en-CA" baseline="0" dirty="0"/>
              <a:t> expanded on </a:t>
            </a:r>
            <a:r>
              <a:rPr lang="en-CA" baseline="0" dirty="0" err="1"/>
              <a:t>Neslon’s</a:t>
            </a:r>
            <a:r>
              <a:rPr lang="en-CA" baseline="0" dirty="0"/>
              <a:t> method and provided a </a:t>
            </a:r>
            <a:r>
              <a:rPr lang="en-CA" baseline="0" dirty="0" err="1"/>
              <a:t>lyapunov</a:t>
            </a:r>
            <a:r>
              <a:rPr lang="en-CA" baseline="0" dirty="0"/>
              <a:t> vector field for an arbitrary path, which is shown in the figure above</a:t>
            </a:r>
          </a:p>
          <a:p>
            <a:endParaRPr lang="en-CA" dirty="0"/>
          </a:p>
          <a:p>
            <a:pPr marL="171450" indent="-171450">
              <a:buFontTx/>
              <a:buChar char="-"/>
            </a:pPr>
            <a:r>
              <a:rPr lang="en-CA" baseline="0" dirty="0"/>
              <a:t>For closed paths, such as a loiter, </a:t>
            </a:r>
            <a:r>
              <a:rPr lang="en-CA" baseline="0" dirty="0" err="1"/>
              <a:t>Frew</a:t>
            </a:r>
            <a:r>
              <a:rPr lang="en-CA" baseline="0" dirty="0"/>
              <a:t> modified an existing circular field with non-linear coordinate transformation to produce a racetrack and elliptical pattern</a:t>
            </a:r>
          </a:p>
          <a:p>
            <a:pPr marL="171450" indent="-171450">
              <a:buFontTx/>
              <a:buChar char="-"/>
            </a:pPr>
            <a:r>
              <a:rPr lang="en-CA" baseline="0" dirty="0"/>
              <a:t>Beneficial because fields already proven to converge </a:t>
            </a:r>
          </a:p>
          <a:p>
            <a:pPr marL="171450" indent="-171450">
              <a:buFontTx/>
              <a:buChar char="-"/>
            </a:pPr>
            <a:r>
              <a:rPr lang="en-CA" baseline="0" dirty="0"/>
              <a:t>In the later paper, the vector field was used for tracking an uncertain target. The field was modified based on a </a:t>
            </a:r>
            <a:r>
              <a:rPr lang="en-CA" baseline="0" dirty="0" err="1"/>
              <a:t>kalman</a:t>
            </a:r>
            <a:r>
              <a:rPr lang="en-CA" baseline="0" dirty="0"/>
              <a:t> filters covariance matrix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FA2558-0A36-4D48-9210-26DC2443BBA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9895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err="1"/>
              <a:t>Goncalves</a:t>
            </a:r>
            <a:r>
              <a:rPr lang="en-CA" dirty="0"/>
              <a:t> et al</a:t>
            </a:r>
            <a:r>
              <a:rPr lang="en-CA" baseline="0" dirty="0"/>
              <a:t> presented a method for constructing an n-dimensional vector field that is guaranteed to converge and follow both static and time varying paths</a:t>
            </a:r>
          </a:p>
          <a:p>
            <a:r>
              <a:rPr lang="en-CA" baseline="0" dirty="0"/>
              <a:t>Field circulate and converge at the intersection of (n-1) surfaces defined by implicit functions that must:</a:t>
            </a:r>
          </a:p>
          <a:p>
            <a:pPr marL="228600" indent="-228600">
              <a:buAutoNum type="arabicParenR"/>
            </a:pPr>
            <a:r>
              <a:rPr lang="en-CA" baseline="0" dirty="0"/>
              <a:t>Have first order partials</a:t>
            </a:r>
          </a:p>
          <a:p>
            <a:pPr marL="228600" indent="-228600">
              <a:buAutoNum type="arabicParenR"/>
            </a:pPr>
            <a:r>
              <a:rPr lang="en-CA" baseline="0" dirty="0"/>
              <a:t>Bounded second order partial derivatives</a:t>
            </a:r>
          </a:p>
          <a:p>
            <a:pPr marL="228600" indent="-228600">
              <a:buAutoNum type="arabicParenR"/>
            </a:pPr>
            <a:endParaRPr lang="en-CA" baseline="0" dirty="0"/>
          </a:p>
          <a:p>
            <a:pPr marL="0" indent="0">
              <a:buNone/>
            </a:pPr>
            <a:r>
              <a:rPr lang="en-CA" baseline="0" dirty="0"/>
              <a:t>A vector field that converges and follows a straight line can be produced by intersecting two planes, shown above</a:t>
            </a:r>
            <a:endParaRPr lang="en-US" baseline="0" dirty="0"/>
          </a:p>
          <a:p>
            <a:pPr marL="0" indent="0">
              <a:buNone/>
            </a:pPr>
            <a:r>
              <a:rPr lang="en-CA" baseline="0" dirty="0"/>
              <a:t>And a vector field that converges and follows a circular path can be produced by intersecting a cylinder and a plane</a:t>
            </a:r>
          </a:p>
          <a:p>
            <a:pPr marL="0" indent="0">
              <a:buNone/>
            </a:pPr>
            <a:endParaRPr lang="en-CA" baseline="0" dirty="0"/>
          </a:p>
          <a:p>
            <a:pPr marL="0" indent="0">
              <a:buNone/>
            </a:pPr>
            <a:r>
              <a:rPr lang="en-CA" baseline="0" dirty="0"/>
              <a:t>Fields contain three components</a:t>
            </a:r>
          </a:p>
          <a:p>
            <a:pPr marL="171450" indent="-171450">
              <a:buFontTx/>
              <a:buChar char="-"/>
            </a:pPr>
            <a:r>
              <a:rPr lang="en-CA" baseline="0" dirty="0"/>
              <a:t>Convergence</a:t>
            </a:r>
          </a:p>
          <a:p>
            <a:pPr marL="171450" indent="-171450">
              <a:buFontTx/>
              <a:buChar char="-"/>
            </a:pPr>
            <a:r>
              <a:rPr lang="en-CA" baseline="0" dirty="0"/>
              <a:t>Circulation</a:t>
            </a:r>
          </a:p>
          <a:p>
            <a:pPr marL="171450" indent="-171450">
              <a:buFontTx/>
              <a:buChar char="-"/>
            </a:pPr>
            <a:r>
              <a:rPr lang="en-CA" baseline="0" dirty="0"/>
              <a:t>Time varying</a:t>
            </a:r>
          </a:p>
          <a:p>
            <a:pPr marL="0" indent="0">
              <a:buNone/>
            </a:pPr>
            <a:endParaRPr lang="en-CA" baseline="0" dirty="0"/>
          </a:p>
          <a:p>
            <a:pPr marL="0" indent="0">
              <a:buNone/>
            </a:pPr>
            <a:r>
              <a:rPr lang="en-CA" baseline="0" dirty="0"/>
              <a:t>Other papers</a:t>
            </a:r>
          </a:p>
          <a:p>
            <a:pPr marL="0" indent="0">
              <a:buNone/>
            </a:pPr>
            <a:endParaRPr lang="en-CA" baseline="0" dirty="0"/>
          </a:p>
          <a:p>
            <a:pPr marL="0" indent="0">
              <a:buNone/>
            </a:pPr>
            <a:endParaRPr lang="en-CA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FA2558-0A36-4D48-9210-26DC2443BBA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1446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err="1"/>
              <a:t>Goncalves</a:t>
            </a:r>
            <a:r>
              <a:rPr lang="en-CA" dirty="0"/>
              <a:t> et al</a:t>
            </a:r>
            <a:r>
              <a:rPr lang="en-CA" baseline="0" dirty="0"/>
              <a:t> presented a method for constructing an n-dimensional vector field that is guaranteed to converge and follow both static and time varying paths</a:t>
            </a:r>
          </a:p>
          <a:p>
            <a:r>
              <a:rPr lang="en-CA" baseline="0" dirty="0"/>
              <a:t>Field circulate and converge at the intersection of (n-1) surfaces defined by implicit functions that must:</a:t>
            </a:r>
          </a:p>
          <a:p>
            <a:pPr marL="228600" indent="-228600">
              <a:buAutoNum type="arabicParenR"/>
            </a:pPr>
            <a:r>
              <a:rPr lang="en-CA" baseline="0" dirty="0"/>
              <a:t>Have first order partials</a:t>
            </a:r>
          </a:p>
          <a:p>
            <a:pPr marL="228600" indent="-228600">
              <a:buAutoNum type="arabicParenR"/>
            </a:pPr>
            <a:r>
              <a:rPr lang="en-CA" baseline="0" dirty="0"/>
              <a:t>Bounded second order partial derivatives</a:t>
            </a:r>
          </a:p>
          <a:p>
            <a:pPr marL="228600" indent="-228600">
              <a:buAutoNum type="arabicParenR"/>
            </a:pPr>
            <a:endParaRPr lang="en-CA" baseline="0" dirty="0"/>
          </a:p>
          <a:p>
            <a:pPr marL="0" indent="0">
              <a:buNone/>
            </a:pPr>
            <a:r>
              <a:rPr lang="en-CA" baseline="0" dirty="0"/>
              <a:t>A vector field that converges and follows a straight line can be produced by intersecting two planes, shown above</a:t>
            </a:r>
            <a:endParaRPr lang="en-US" baseline="0" dirty="0"/>
          </a:p>
          <a:p>
            <a:pPr marL="0" indent="0">
              <a:buNone/>
            </a:pPr>
            <a:r>
              <a:rPr lang="en-CA" baseline="0" dirty="0"/>
              <a:t>And a vector field that converges and follows a circular path can be produced by intersecting a cylinder and a plane</a:t>
            </a:r>
          </a:p>
          <a:p>
            <a:pPr marL="0" indent="0">
              <a:buNone/>
            </a:pPr>
            <a:endParaRPr lang="en-CA" baseline="0" dirty="0"/>
          </a:p>
          <a:p>
            <a:pPr marL="0" indent="0">
              <a:buNone/>
            </a:pPr>
            <a:r>
              <a:rPr lang="en-CA" baseline="0" dirty="0"/>
              <a:t>Fields contain three components</a:t>
            </a:r>
          </a:p>
          <a:p>
            <a:pPr marL="171450" indent="-171450">
              <a:buFontTx/>
              <a:buChar char="-"/>
            </a:pPr>
            <a:r>
              <a:rPr lang="en-CA" baseline="0" dirty="0"/>
              <a:t>Convergence</a:t>
            </a:r>
          </a:p>
          <a:p>
            <a:pPr marL="171450" indent="-171450">
              <a:buFontTx/>
              <a:buChar char="-"/>
            </a:pPr>
            <a:r>
              <a:rPr lang="en-CA" baseline="0" dirty="0"/>
              <a:t>Circulation</a:t>
            </a:r>
          </a:p>
          <a:p>
            <a:pPr marL="171450" indent="-171450">
              <a:buFontTx/>
              <a:buChar char="-"/>
            </a:pPr>
            <a:r>
              <a:rPr lang="en-CA" baseline="0" dirty="0"/>
              <a:t>Time varying</a:t>
            </a:r>
          </a:p>
          <a:p>
            <a:pPr marL="0" indent="0">
              <a:buNone/>
            </a:pPr>
            <a:endParaRPr lang="en-CA" baseline="0" dirty="0"/>
          </a:p>
          <a:p>
            <a:pPr marL="0" indent="0">
              <a:buNone/>
            </a:pPr>
            <a:r>
              <a:rPr lang="en-CA" baseline="0" dirty="0"/>
              <a:t>Other papers</a:t>
            </a:r>
          </a:p>
          <a:p>
            <a:pPr marL="0" indent="0">
              <a:buNone/>
            </a:pPr>
            <a:endParaRPr lang="en-CA" baseline="0" dirty="0"/>
          </a:p>
          <a:p>
            <a:pPr marL="0" indent="0">
              <a:buNone/>
            </a:pPr>
            <a:endParaRPr lang="en-CA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FA2558-0A36-4D48-9210-26DC2443BBA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868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Wilhelm</a:t>
            </a:r>
            <a:r>
              <a:rPr lang="en-CA" baseline="0" dirty="0"/>
              <a:t> et al. attached a circular gradient vector field to a moving ground target resulting in a low tracking error loiter</a:t>
            </a:r>
          </a:p>
          <a:p>
            <a:r>
              <a:rPr lang="en-CA" baseline="0" dirty="0"/>
              <a:t>In comparison to </a:t>
            </a:r>
            <a:r>
              <a:rPr lang="en-CA" baseline="0" dirty="0" err="1"/>
              <a:t>lyapunov</a:t>
            </a:r>
            <a:r>
              <a:rPr lang="en-CA" baseline="0" dirty="0"/>
              <a:t> vector fields by [NAME]</a:t>
            </a:r>
          </a:p>
          <a:p>
            <a:r>
              <a:rPr lang="en-CA" baseline="0" dirty="0"/>
              <a:t>Obstacles were added to the simulation by placing a vector field with a negative convergence near the vehicles path</a:t>
            </a:r>
          </a:p>
          <a:p>
            <a:r>
              <a:rPr lang="en-CA" baseline="0" dirty="0"/>
              <a:t>Summing together attractive loiter field and obstacle field produced a heading guidance which loitered the vehicle while avoiding obstacles</a:t>
            </a:r>
          </a:p>
          <a:p>
            <a:r>
              <a:rPr lang="en-CA" baseline="0" dirty="0"/>
              <a:t>Obstacle fields only considered repulsive vectors and had zero circulation. </a:t>
            </a:r>
          </a:p>
          <a:p>
            <a:r>
              <a:rPr lang="en-CA" baseline="0" dirty="0"/>
              <a:t>Summing vector fields could produce singularities where guidance vanishes (or singularity)</a:t>
            </a:r>
          </a:p>
          <a:p>
            <a:endParaRPr lang="en-CA" baseline="0" dirty="0"/>
          </a:p>
          <a:p>
            <a:r>
              <a:rPr lang="en-CA" baseline="0" dirty="0"/>
              <a:t>Discuss the three phases: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FA2558-0A36-4D48-9210-26DC2443BBA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7232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9DF2AD-9A73-4106-85FD-00A9E5942C9C}" type="datetimeFigureOut">
              <a:rPr lang="en-US" smtClean="0"/>
              <a:t>6/4/2018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D0A5B-A971-4910-AC51-F7373A6739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9288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9DF2AD-9A73-4106-85FD-00A9E5942C9C}" type="datetimeFigureOut">
              <a:rPr lang="en-US" smtClean="0"/>
              <a:t>6/4/2018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D0A5B-A971-4910-AC51-F7373A6739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4369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9DF2AD-9A73-4106-85FD-00A9E5942C9C}" type="datetimeFigureOut">
              <a:rPr lang="en-US" smtClean="0"/>
              <a:t>6/4/2018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D0A5B-A971-4910-AC51-F7373A6739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1496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9DF2AD-9A73-4106-85FD-00A9E5942C9C}" type="datetimeFigureOut">
              <a:rPr lang="en-US" smtClean="0"/>
              <a:t>6/4/2018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D0A5B-A971-4910-AC51-F7373A6739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2235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9DF2AD-9A73-4106-85FD-00A9E5942C9C}" type="datetimeFigureOut">
              <a:rPr lang="en-US" smtClean="0"/>
              <a:t>6/4/2018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D0A5B-A971-4910-AC51-F7373A6739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1613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9DF2AD-9A73-4106-85FD-00A9E5942C9C}" type="datetimeFigureOut">
              <a:rPr lang="en-US" smtClean="0"/>
              <a:t>6/4/2018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D0A5B-A971-4910-AC51-F7373A6739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87486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9DF2AD-9A73-4106-85FD-00A9E5942C9C}" type="datetimeFigureOut">
              <a:rPr lang="en-US" smtClean="0"/>
              <a:t>6/4/2018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D0A5B-A971-4910-AC51-F7373A6739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2822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9DF2AD-9A73-4106-85FD-00A9E5942C9C}" type="datetimeFigureOut">
              <a:rPr lang="en-US" smtClean="0"/>
              <a:t>6/4/2018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D0A5B-A971-4910-AC51-F7373A6739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2771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9DF2AD-9A73-4106-85FD-00A9E5942C9C}" type="datetimeFigureOut">
              <a:rPr lang="en-US" smtClean="0"/>
              <a:t>6/4/2018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D0A5B-A971-4910-AC51-F7373A6739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8584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9DF2AD-9A73-4106-85FD-00A9E5942C9C}" type="datetimeFigureOut">
              <a:rPr lang="en-US" smtClean="0"/>
              <a:t>6/4/2018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D0A5B-A971-4910-AC51-F7373A6739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0449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9DF2AD-9A73-4106-85FD-00A9E5942C9C}" type="datetimeFigureOut">
              <a:rPr lang="en-US" smtClean="0"/>
              <a:t>6/4/2018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D0A5B-A971-4910-AC51-F7373A6739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4742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9DF2AD-9A73-4106-85FD-00A9E5942C9C}" type="datetimeFigureOut">
              <a:rPr lang="en-US" smtClean="0"/>
              <a:t>6/4/2018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D0A5B-A971-4910-AC51-F7373A6739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0846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.bin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16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5.png"/><Relationship Id="rId5" Type="http://schemas.openxmlformats.org/officeDocument/2006/relationships/image" Target="../media/image13.emf"/><Relationship Id="rId10" Type="http://schemas.openxmlformats.org/officeDocument/2006/relationships/image" Target="../media/image17.PNG"/><Relationship Id="rId4" Type="http://schemas.openxmlformats.org/officeDocument/2006/relationships/oleObject" Target="../embeddings/oleObject1.bin"/><Relationship Id="rId9" Type="http://schemas.openxmlformats.org/officeDocument/2006/relationships/image" Target="../media/image14.e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7565" y="1122363"/>
            <a:ext cx="11965577" cy="2387600"/>
          </a:xfrm>
        </p:spPr>
        <p:txBody>
          <a:bodyPr>
            <a:normAutofit fontScale="90000"/>
          </a:bodyPr>
          <a:lstStyle/>
          <a:p>
            <a:r>
              <a:rPr lang="en-CA" dirty="0">
                <a:highlight>
                  <a:srgbClr val="FFFF00"/>
                </a:highlight>
              </a:rPr>
              <a:t>A Proposal for a Parameterized Circulating Vector Field Guidance for Fixed Wing Unmanned Aerial Vehicles</a:t>
            </a:r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-1" y="4907756"/>
            <a:ext cx="9953469" cy="1655762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Presented by: Garrett Clem</a:t>
            </a:r>
          </a:p>
          <a:p>
            <a:pPr algn="l"/>
            <a:r>
              <a:rPr lang="en-US" dirty="0"/>
              <a:t>Advisor: Dr. Jay Wilhelm</a:t>
            </a:r>
          </a:p>
          <a:p>
            <a:pPr algn="l"/>
            <a:r>
              <a:rPr lang="en-US" dirty="0"/>
              <a:t>Committee: Dr. Bob Williams, Dr. David </a:t>
            </a:r>
            <a:r>
              <a:rPr lang="en-US" dirty="0" err="1"/>
              <a:t>Casbeer</a:t>
            </a:r>
            <a:r>
              <a:rPr lang="en-US" dirty="0"/>
              <a:t>, Dr. Maarten </a:t>
            </a:r>
            <a:r>
              <a:rPr lang="en-US" dirty="0" err="1"/>
              <a:t>Uijt</a:t>
            </a:r>
            <a:r>
              <a:rPr lang="en-US" dirty="0"/>
              <a:t> de Haag</a:t>
            </a:r>
          </a:p>
        </p:txBody>
      </p:sp>
    </p:spTree>
    <p:extLst>
      <p:ext uri="{BB962C8B-B14F-4D97-AF65-F5344CB8AC3E}">
        <p14:creationId xmlns:p14="http://schemas.microsoft.com/office/powerpoint/2010/main" val="39775860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A1C307-454C-452F-8621-83A4ECBDE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4CB8B7-179C-4586-8C38-24C5856E4A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744" y="1874611"/>
            <a:ext cx="8011886" cy="4351338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Phase I:</a:t>
            </a:r>
          </a:p>
          <a:p>
            <a:pPr lvl="1"/>
            <a:r>
              <a:rPr lang="en-US" dirty="0"/>
              <a:t>Objective: Characterize and present a method for locating singularities in a summed GVF</a:t>
            </a:r>
          </a:p>
          <a:p>
            <a:pPr lvl="2"/>
            <a:r>
              <a:rPr lang="en-US" dirty="0"/>
              <a:t>Construct field from literature</a:t>
            </a:r>
          </a:p>
          <a:p>
            <a:pPr lvl="2"/>
            <a:r>
              <a:rPr lang="en-US" dirty="0"/>
              <a:t>Evaluate scenarios where singularities are expected</a:t>
            </a:r>
          </a:p>
          <a:p>
            <a:pPr lvl="2"/>
            <a:r>
              <a:rPr lang="en-US" dirty="0"/>
              <a:t>Characterize location of singularities </a:t>
            </a:r>
          </a:p>
          <a:p>
            <a:r>
              <a:rPr lang="en-US" dirty="0"/>
              <a:t>Phase II:</a:t>
            </a:r>
          </a:p>
          <a:p>
            <a:pPr lvl="1"/>
            <a:r>
              <a:rPr lang="en-US" dirty="0"/>
              <a:t>Objective: Determine a combination of circulation and decay radius for circular obstacle GVF for optimized avoidance</a:t>
            </a:r>
          </a:p>
          <a:p>
            <a:pPr lvl="2"/>
            <a:r>
              <a:rPr lang="en-US" dirty="0"/>
              <a:t>Define obstacles in terms of UAV radius</a:t>
            </a:r>
          </a:p>
          <a:p>
            <a:pPr lvl="2"/>
            <a:r>
              <a:rPr lang="en-US" dirty="0"/>
              <a:t>Determine radius and circulation for optimized avoidance </a:t>
            </a:r>
          </a:p>
          <a:p>
            <a:r>
              <a:rPr lang="en-US" dirty="0"/>
              <a:t>Phase III:</a:t>
            </a:r>
          </a:p>
          <a:p>
            <a:pPr lvl="1"/>
            <a:r>
              <a:rPr lang="en-US" dirty="0"/>
              <a:t>Objective: Demonstrate optimized GVF guidance on multirotor UAV flying with turn rate constraints</a:t>
            </a:r>
          </a:p>
          <a:p>
            <a:pPr lvl="2"/>
            <a:r>
              <a:rPr lang="en-US" dirty="0"/>
              <a:t>Build quadcopter and modify for external commands</a:t>
            </a:r>
          </a:p>
          <a:p>
            <a:pPr lvl="2"/>
            <a:r>
              <a:rPr lang="en-US" dirty="0"/>
              <a:t>Program optimized guidance and control framework</a:t>
            </a:r>
          </a:p>
          <a:p>
            <a:pPr lvl="2"/>
            <a:r>
              <a:rPr lang="en-US" dirty="0"/>
              <a:t>Conduct flight tests and compare to simulations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4B927F-C5B5-4258-8A90-9B8A30AD75F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56" b="13163"/>
          <a:stretch/>
        </p:blipFill>
        <p:spPr>
          <a:xfrm>
            <a:off x="9433860" y="5086316"/>
            <a:ext cx="2420983" cy="177168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60DFDE7-3C9D-4EF7-970F-3C082DBEAB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9728"/>
          <a:stretch/>
        </p:blipFill>
        <p:spPr>
          <a:xfrm>
            <a:off x="8899069" y="3542419"/>
            <a:ext cx="3292079" cy="15731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F7279BA-5ABC-4E21-AFDB-D6904E82604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0" t="17058" r="27094" b="-750"/>
          <a:stretch/>
        </p:blipFill>
        <p:spPr>
          <a:xfrm>
            <a:off x="8131629" y="20745"/>
            <a:ext cx="4060371" cy="3621418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894A42B3-C2AA-4F18-962C-67F6B4B06622}"/>
              </a:ext>
            </a:extLst>
          </p:cNvPr>
          <p:cNvSpPr/>
          <p:nvPr/>
        </p:nvSpPr>
        <p:spPr>
          <a:xfrm rot="799006">
            <a:off x="10546082" y="1970106"/>
            <a:ext cx="457200" cy="45720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6768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A216632-768A-474D-B040-8BE80CB844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1571" y="1605184"/>
            <a:ext cx="2324100" cy="5810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FC863DA-FBEB-4A3A-93E1-C5CB98EDA3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2091" y="2285875"/>
            <a:ext cx="3552825" cy="990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59DE2F9-AC81-424E-A9D8-D4AD1B8928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2757" y="2429544"/>
            <a:ext cx="2254931" cy="622527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ABB1F5D-C642-4FB4-86BE-049A3F5CCA55}"/>
              </a:ext>
            </a:extLst>
          </p:cNvPr>
          <p:cNvCxnSpPr>
            <a:cxnSpLocks/>
          </p:cNvCxnSpPr>
          <p:nvPr/>
        </p:nvCxnSpPr>
        <p:spPr>
          <a:xfrm>
            <a:off x="8904517" y="2008409"/>
            <a:ext cx="0" cy="4572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83AE785F-A2AA-4CC4-A5CD-893F66CA9884}"/>
              </a:ext>
            </a:extLst>
          </p:cNvPr>
          <p:cNvCxnSpPr>
            <a:cxnSpLocks/>
          </p:cNvCxnSpPr>
          <p:nvPr/>
        </p:nvCxnSpPr>
        <p:spPr>
          <a:xfrm rot="5400000">
            <a:off x="7077261" y="1479633"/>
            <a:ext cx="365760" cy="1645920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55CB9445-A8E9-4642-B718-CA8A345045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4140" y="1126431"/>
            <a:ext cx="2009775" cy="676275"/>
          </a:xfrm>
          <a:prstGeom prst="rect">
            <a:avLst/>
          </a:prstGeom>
        </p:spPr>
      </p:pic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3A56DBEF-6A7D-4BEB-9AA5-5C0F43833446}"/>
              </a:ext>
            </a:extLst>
          </p:cNvPr>
          <p:cNvCxnSpPr>
            <a:cxnSpLocks/>
          </p:cNvCxnSpPr>
          <p:nvPr/>
        </p:nvCxnSpPr>
        <p:spPr>
          <a:xfrm flipV="1">
            <a:off x="8670475" y="1464568"/>
            <a:ext cx="914400" cy="182880"/>
          </a:xfrm>
          <a:prstGeom prst="bentConnector3">
            <a:avLst>
              <a:gd name="adj1" fmla="val 3064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Picture 46">
            <a:extLst>
              <a:ext uri="{FF2B5EF4-FFF2-40B4-BE49-F238E27FC236}">
                <a16:creationId xmlns:a16="http://schemas.microsoft.com/office/drawing/2014/main" id="{5731BD9A-0D2B-4D55-9156-975764AC5F6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4051"/>
          <a:stretch/>
        </p:blipFill>
        <p:spPr>
          <a:xfrm>
            <a:off x="6677036" y="3683100"/>
            <a:ext cx="5542183" cy="314191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44A6FA-202D-40FB-B72C-425E5080E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I: GVF singularity detection continued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0C7893-B939-46E4-9C5D-5E7505445D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772" y="1825625"/>
            <a:ext cx="5497286" cy="4667250"/>
          </a:xfrm>
        </p:spPr>
        <p:txBody>
          <a:bodyPr>
            <a:normAutofit lnSpcReduction="10000"/>
          </a:bodyPr>
          <a:lstStyle/>
          <a:p>
            <a:pPr marL="457200" lvl="1" indent="0">
              <a:buNone/>
            </a:pPr>
            <a:r>
              <a:rPr lang="en-US" b="1" dirty="0"/>
              <a:t>Objective: </a:t>
            </a:r>
            <a:r>
              <a:rPr lang="en-US" dirty="0"/>
              <a:t>Characterize and present a method for locating singularities in a summed GVF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Construct path following and obstacle fields</a:t>
            </a:r>
          </a:p>
          <a:p>
            <a:pPr lvl="1"/>
            <a:r>
              <a:rPr lang="en-US" dirty="0"/>
              <a:t>Sum fields and weight repulsive field</a:t>
            </a:r>
          </a:p>
          <a:p>
            <a:pPr lvl="1"/>
            <a:r>
              <a:rPr lang="en-US" dirty="0"/>
              <a:t>Determine radius where fields have equal strength</a:t>
            </a:r>
          </a:p>
          <a:p>
            <a:pPr lvl="1"/>
            <a:r>
              <a:rPr lang="en-US" dirty="0"/>
              <a:t>Observe vector lengths in summed field</a:t>
            </a:r>
          </a:p>
          <a:p>
            <a:pPr lvl="1"/>
            <a:r>
              <a:rPr lang="en-US" dirty="0"/>
              <a:t>Singularities expected on radius of equal strength</a:t>
            </a:r>
          </a:p>
          <a:p>
            <a:endParaRPr lang="en-US" dirty="0"/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F41ACBD4-382E-4E84-9919-1647906E09C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21065" y="3134460"/>
            <a:ext cx="1680940" cy="548640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B53FAFBC-A3E6-4CD3-AE9A-5FF03DB34D1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25565" y="3165893"/>
            <a:ext cx="628650" cy="485775"/>
          </a:xfrm>
          <a:prstGeom prst="rect">
            <a:avLst/>
          </a:prstGeom>
        </p:spPr>
      </p:pic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E0E7D5AA-74B6-496A-8DD7-2F9C84FAF810}"/>
              </a:ext>
            </a:extLst>
          </p:cNvPr>
          <p:cNvCxnSpPr/>
          <p:nvPr/>
        </p:nvCxnSpPr>
        <p:spPr>
          <a:xfrm>
            <a:off x="8439890" y="3683100"/>
            <a:ext cx="687785" cy="7746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5840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44A6FA-202D-40FB-B72C-425E5080E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I: GVF singularity detection continued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0C7893-B939-46E4-9C5D-5E7505445D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772" y="1825625"/>
            <a:ext cx="5497286" cy="4667250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b="1" dirty="0"/>
              <a:t>Objective: </a:t>
            </a:r>
            <a:r>
              <a:rPr lang="en-US" dirty="0"/>
              <a:t>Characterize and present a method for locating singularities in a summed GVF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Two methods for locating singularities in a summed GVF</a:t>
            </a:r>
          </a:p>
          <a:p>
            <a:pPr lvl="2"/>
            <a:r>
              <a:rPr lang="en-US" dirty="0"/>
              <a:t>1) Brute force, evaluate region around obstacle and identify any minimums</a:t>
            </a:r>
          </a:p>
          <a:p>
            <a:pPr lvl="2"/>
            <a:r>
              <a:rPr lang="en-US" dirty="0"/>
              <a:t>2) Numerically search for singularity with initial conditions placed on radius of equal strength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Adding circulation to field removes singularities from UAVs route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1CADBB8-9C76-4F6F-827C-606F6A7BA3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4713699"/>
            <a:ext cx="1954449" cy="6822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3BC06B7-A920-49BF-8996-66BDE81E52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0524" y="1462088"/>
            <a:ext cx="4938783" cy="235947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D7E3505-73AB-4A82-9853-5917449BA0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9791" y="3906838"/>
            <a:ext cx="2874509" cy="2526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7887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789B2D-8667-4A3D-9E2E-07428CF4B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II: Obstacle field optimization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0A6B432-D1EF-47FE-A4A1-CD6FEAD30FFA}"/>
              </a:ext>
            </a:extLst>
          </p:cNvPr>
          <p:cNvSpPr txBox="1">
            <a:spLocks/>
          </p:cNvSpPr>
          <p:nvPr/>
        </p:nvSpPr>
        <p:spPr>
          <a:xfrm>
            <a:off x="21772" y="1825625"/>
            <a:ext cx="5497286" cy="466725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US" b="1" dirty="0"/>
              <a:t>Objective: </a:t>
            </a:r>
            <a:r>
              <a:rPr lang="en-US" dirty="0"/>
              <a:t>Determine a combination of circulation and decay radius for circular obstacle GVF for optimized avoidance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Demonstrate </a:t>
            </a:r>
            <a:r>
              <a:rPr lang="en-US" dirty="0" err="1"/>
              <a:t>Dubin’s</a:t>
            </a:r>
            <a:r>
              <a:rPr lang="en-US" dirty="0"/>
              <a:t> vehicle simulating fixed wing UAV guided by GVF </a:t>
            </a:r>
          </a:p>
          <a:p>
            <a:pPr lvl="1"/>
            <a:r>
              <a:rPr lang="en-US" dirty="0"/>
              <a:t>Path following field circulation</a:t>
            </a:r>
          </a:p>
          <a:p>
            <a:pPr lvl="1"/>
            <a:r>
              <a:rPr lang="en-US" dirty="0"/>
              <a:t>Define obstacle in terms of UAV turning radius</a:t>
            </a:r>
          </a:p>
          <a:p>
            <a:pPr lvl="1"/>
            <a:r>
              <a:rPr lang="en-US" dirty="0"/>
              <a:t>Cost function to measure path deviation</a:t>
            </a:r>
          </a:p>
          <a:p>
            <a:pPr lvl="1"/>
            <a:r>
              <a:rPr lang="en-US" dirty="0"/>
              <a:t>Demonstrate avoidance for strictly repulsive GVF centered on path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745509-EF41-483B-895D-8EDA0A6AE5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0578" y="1216025"/>
            <a:ext cx="4819650" cy="29432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85817FE-72E0-4E54-B436-4B396CE8BC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4003" y="4439994"/>
            <a:ext cx="5156225" cy="231185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85205A6-72B9-4841-9B00-B03F63B3FA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4474" y="5265720"/>
            <a:ext cx="1543050" cy="762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A33A11E-04BF-4D67-8CA2-DA3BF79B59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0711" y="2865759"/>
            <a:ext cx="790575" cy="5905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CA5E585-7D55-43A5-971E-2408D4858B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19749" y="3735596"/>
            <a:ext cx="952500" cy="381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2616071-E96D-42A2-B5C5-DC8720F938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81423" y="4456775"/>
            <a:ext cx="771525" cy="39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6729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789B2D-8667-4A3D-9E2E-07428CF4B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II: Obstacle field optimization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0A6B432-D1EF-47FE-A4A1-CD6FEAD30FFA}"/>
              </a:ext>
            </a:extLst>
          </p:cNvPr>
          <p:cNvSpPr txBox="1">
            <a:spLocks/>
          </p:cNvSpPr>
          <p:nvPr/>
        </p:nvSpPr>
        <p:spPr>
          <a:xfrm>
            <a:off x="21771" y="1825625"/>
            <a:ext cx="11032671" cy="43792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US" b="1" dirty="0"/>
              <a:t>Objective: </a:t>
            </a:r>
            <a:r>
              <a:rPr lang="en-US" dirty="0"/>
              <a:t>Determine a combination of circulation and decay radius for circular obstacle GVF for optimized avoidance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Iteratively increase k until avoidance was achieved</a:t>
            </a:r>
          </a:p>
          <a:p>
            <a:pPr lvl="1"/>
            <a:r>
              <a:rPr lang="en-US" dirty="0"/>
              <a:t>Singularities along path</a:t>
            </a:r>
          </a:p>
          <a:p>
            <a:pPr lvl="1"/>
            <a:r>
              <a:rPr lang="en-US" dirty="0"/>
              <a:t>Excess path deviation</a:t>
            </a:r>
          </a:p>
          <a:p>
            <a:pPr lvl="1"/>
            <a:r>
              <a:rPr lang="en-US" dirty="0"/>
              <a:t>Unnecessary turns</a:t>
            </a:r>
          </a:p>
          <a:p>
            <a:pPr lvl="1"/>
            <a:r>
              <a:rPr lang="en-US" dirty="0"/>
              <a:t>Slow return to planned path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814BE3-476B-401E-82F0-96A7BBFE3A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1775" y="3365500"/>
            <a:ext cx="6970225" cy="3489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4352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789B2D-8667-4A3D-9E2E-07428CF4B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II: Obstacle field optimization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9DCC49-084A-48F0-AA20-6681A40D72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3189" y="1204483"/>
            <a:ext cx="5165313" cy="2743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9C54407-DFF7-40BA-8C0F-D6F037365A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598" y="3963308"/>
            <a:ext cx="3921996" cy="15593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B43596B-A4F5-4AEF-9578-589793F667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5994" y="4051784"/>
            <a:ext cx="5214865" cy="2743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4AFDB90-F773-4FAB-8781-DB5CE6F335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1910" y="5807075"/>
            <a:ext cx="2952750" cy="685800"/>
          </a:xfrm>
          <a:prstGeom prst="rect">
            <a:avLst/>
          </a:prstGeom>
        </p:spPr>
      </p:pic>
      <p:sp>
        <p:nvSpPr>
          <p:cNvPr id="9" name="Right Brace 8">
            <a:extLst>
              <a:ext uri="{FF2B5EF4-FFF2-40B4-BE49-F238E27FC236}">
                <a16:creationId xmlns:a16="http://schemas.microsoft.com/office/drawing/2014/main" id="{8A3CA611-84AE-43DD-A8A4-B0556A40A47F}"/>
              </a:ext>
            </a:extLst>
          </p:cNvPr>
          <p:cNvSpPr/>
          <p:nvPr/>
        </p:nvSpPr>
        <p:spPr>
          <a:xfrm>
            <a:off x="5127171" y="4051784"/>
            <a:ext cx="391886" cy="2441091"/>
          </a:xfrm>
          <a:prstGeom prst="righ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003D7B9-6EB6-4CC3-99D6-BA624ABD1419}"/>
              </a:ext>
            </a:extLst>
          </p:cNvPr>
          <p:cNvCxnSpPr/>
          <p:nvPr/>
        </p:nvCxnSpPr>
        <p:spPr>
          <a:xfrm>
            <a:off x="5731351" y="5274129"/>
            <a:ext cx="1224643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3EE04D0-8E56-4010-8BC4-A00E5EA840C1}"/>
              </a:ext>
            </a:extLst>
          </p:cNvPr>
          <p:cNvSpPr txBox="1"/>
          <p:nvPr/>
        </p:nvSpPr>
        <p:spPr>
          <a:xfrm>
            <a:off x="5644246" y="4787041"/>
            <a:ext cx="16056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Optimized</a:t>
            </a:r>
            <a:endParaRPr lang="en-US" b="1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16F0273-712A-4598-8F30-0BEFA89819CD}"/>
              </a:ext>
            </a:extLst>
          </p:cNvPr>
          <p:cNvCxnSpPr/>
          <p:nvPr/>
        </p:nvCxnSpPr>
        <p:spPr>
          <a:xfrm>
            <a:off x="5148965" y="2758159"/>
            <a:ext cx="1224643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61D1149-0C1C-4239-AE5B-8CD05F78EAFE}"/>
              </a:ext>
            </a:extLst>
          </p:cNvPr>
          <p:cNvSpPr txBox="1"/>
          <p:nvPr/>
        </p:nvSpPr>
        <p:spPr>
          <a:xfrm>
            <a:off x="1496741" y="2404216"/>
            <a:ext cx="37120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Brute force and equal magnitude convergence an circulation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5999121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789B2D-8667-4A3D-9E2E-07428CF4B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III: Implement GVF on </a:t>
            </a:r>
            <a:r>
              <a:rPr lang="en-US" dirty="0" err="1"/>
              <a:t>crazyflie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0A6B432-D1EF-47FE-A4A1-CD6FEAD30FFA}"/>
              </a:ext>
            </a:extLst>
          </p:cNvPr>
          <p:cNvSpPr txBox="1">
            <a:spLocks/>
          </p:cNvSpPr>
          <p:nvPr/>
        </p:nvSpPr>
        <p:spPr>
          <a:xfrm>
            <a:off x="21772" y="1825625"/>
            <a:ext cx="5301342" cy="273004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b="1" dirty="0"/>
              <a:t>Objective: </a:t>
            </a:r>
            <a:r>
              <a:rPr lang="en-US" dirty="0"/>
              <a:t> Demonstrate optimized GVF guidance on multirotor UAV flying with turn rate constraints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Program optimized GVF guidance and PID controllers in python</a:t>
            </a:r>
          </a:p>
          <a:p>
            <a:pPr lvl="1"/>
            <a:r>
              <a:rPr lang="en-US" dirty="0"/>
              <a:t>Validate python and MATLAB identical </a:t>
            </a:r>
          </a:p>
          <a:p>
            <a:pPr lvl="1"/>
            <a:r>
              <a:rPr lang="en-US" dirty="0"/>
              <a:t>Compare simulation and experimental flight costs</a:t>
            </a:r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79297B-628B-4881-95A6-3C36AE0BB0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5857" y="1982333"/>
            <a:ext cx="6484371" cy="24166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02BE596-B451-4C02-9125-00FF9406F0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8131" y="4855482"/>
            <a:ext cx="6642097" cy="200251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D3BB5B1-3577-47BD-9699-1B2B4257EC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080" y="4855482"/>
            <a:ext cx="4938726" cy="2002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5074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7C1D4-8AB8-4039-9EE9-DC2E6ED84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Phase I &amp; II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3AC6BB2-A7FA-416E-A747-CCB8BB8FCA3D}"/>
              </a:ext>
            </a:extLst>
          </p:cNvPr>
          <p:cNvSpPr txBox="1">
            <a:spLocks/>
          </p:cNvSpPr>
          <p:nvPr/>
        </p:nvSpPr>
        <p:spPr>
          <a:xfrm>
            <a:off x="-337457" y="1825625"/>
            <a:ext cx="5497286" cy="466725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US" b="1" dirty="0"/>
              <a:t>Objectives </a:t>
            </a:r>
          </a:p>
          <a:p>
            <a:pPr marL="457200" lvl="1" indent="0">
              <a:buNone/>
            </a:pPr>
            <a:r>
              <a:rPr lang="en-US" b="1" dirty="0"/>
              <a:t>Phase I: </a:t>
            </a:r>
            <a:r>
              <a:rPr lang="en-US" dirty="0"/>
              <a:t>Determine a combination 	of circulation and decay radius for 	circular obstacle GVF for optimized 	avoidance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b="1" dirty="0"/>
              <a:t>Phase II: </a:t>
            </a:r>
            <a:r>
              <a:rPr lang="en-US" dirty="0"/>
              <a:t>Characterize and present 	a method for locating singularities 	in a summed GVF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Four scenarios evaluated</a:t>
            </a:r>
          </a:p>
          <a:p>
            <a:pPr lvl="2"/>
            <a:r>
              <a:rPr lang="en-US" dirty="0"/>
              <a:t>Centered, off centered</a:t>
            </a:r>
          </a:p>
          <a:p>
            <a:pPr lvl="2"/>
            <a:r>
              <a:rPr lang="en-US" dirty="0"/>
              <a:t>Small radius, large radius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77DDDCA-BDA6-413C-9798-C07F5E995A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7216" y="122067"/>
            <a:ext cx="6654784" cy="34071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28CF290-70F2-4292-AEFA-81DA23814C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7216" y="3529182"/>
            <a:ext cx="6654784" cy="3421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0166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838F178-1421-41EA-BE89-59348203B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9732" y="203398"/>
            <a:ext cx="6095380" cy="32256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657C1D4-8AB8-4039-9EE9-DC2E6ED84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Phase I &amp; II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3AC6BB2-A7FA-416E-A747-CCB8BB8FCA3D}"/>
              </a:ext>
            </a:extLst>
          </p:cNvPr>
          <p:cNvSpPr txBox="1">
            <a:spLocks/>
          </p:cNvSpPr>
          <p:nvPr/>
        </p:nvSpPr>
        <p:spPr>
          <a:xfrm>
            <a:off x="-337457" y="1825625"/>
            <a:ext cx="5497286" cy="466725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US" b="1" dirty="0"/>
              <a:t>Objectives </a:t>
            </a:r>
          </a:p>
          <a:p>
            <a:pPr marL="457200" lvl="1" indent="0">
              <a:buNone/>
            </a:pPr>
            <a:r>
              <a:rPr lang="en-US" b="1" dirty="0"/>
              <a:t>Phase I: </a:t>
            </a:r>
            <a:r>
              <a:rPr lang="en-US" dirty="0"/>
              <a:t>Determine a combination 	of circulation and decay radius for 	circular obstacle GVF for optimized 	avoidance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b="1" dirty="0"/>
              <a:t>Phase II: </a:t>
            </a:r>
            <a:r>
              <a:rPr lang="en-US" dirty="0"/>
              <a:t>Characterize and present 	a method for locating singularities 	in a summed GVF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Four scenarios evaluated</a:t>
            </a:r>
          </a:p>
          <a:p>
            <a:pPr lvl="2"/>
            <a:r>
              <a:rPr lang="en-US" dirty="0"/>
              <a:t>Centered, off centered</a:t>
            </a:r>
          </a:p>
          <a:p>
            <a:pPr lvl="2"/>
            <a:r>
              <a:rPr lang="en-US" dirty="0"/>
              <a:t>Small radius, large radius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4D6DAE-8B7B-410B-8808-04E96AD4F12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796"/>
          <a:stretch/>
        </p:blipFill>
        <p:spPr>
          <a:xfrm>
            <a:off x="5969045" y="3428999"/>
            <a:ext cx="6222955" cy="3312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5253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7C1D4-8AB8-4039-9EE9-DC2E6ED84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Phase III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4A6BF8A-2C49-4C77-8DEF-281EDBEC9B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743" y="1874611"/>
            <a:ext cx="6166757" cy="4618264"/>
          </a:xfrm>
        </p:spPr>
        <p:txBody>
          <a:bodyPr>
            <a:normAutofit/>
          </a:bodyPr>
          <a:lstStyle/>
          <a:p>
            <a:r>
              <a:rPr lang="en-US" b="1" dirty="0"/>
              <a:t>Objective: </a:t>
            </a:r>
            <a:r>
              <a:rPr lang="en-US" dirty="0"/>
              <a:t>Demonstrate optimized GVF guidance on multirotor UAV flying with turn rate constraints</a:t>
            </a:r>
          </a:p>
          <a:p>
            <a:r>
              <a:rPr lang="en-US" dirty="0"/>
              <a:t>Compare experimental cost and simulation cost for 4 scenarios</a:t>
            </a:r>
          </a:p>
          <a:p>
            <a:r>
              <a:rPr lang="en-US" dirty="0"/>
              <a:t>Centered</a:t>
            </a:r>
          </a:p>
          <a:p>
            <a:r>
              <a:rPr lang="en-US" dirty="0"/>
              <a:t>Off centered</a:t>
            </a:r>
          </a:p>
          <a:p>
            <a:r>
              <a:rPr lang="en-US" dirty="0"/>
              <a:t>Small radius</a:t>
            </a:r>
          </a:p>
          <a:p>
            <a:r>
              <a:rPr lang="en-US" dirty="0"/>
              <a:t>m=1.5 radius</a:t>
            </a:r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B6F66C2-857F-4549-B069-378BAE134E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7457" y="4183743"/>
            <a:ext cx="8044543" cy="23105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CAA5620-2A11-4B18-897C-15973C9FB23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8461" y="468307"/>
            <a:ext cx="5813796" cy="3270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0355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6034" y="1501985"/>
            <a:ext cx="5454146" cy="5108131"/>
          </a:xfrm>
        </p:spPr>
        <p:txBody>
          <a:bodyPr>
            <a:normAutofit/>
          </a:bodyPr>
          <a:lstStyle/>
          <a:p>
            <a:r>
              <a:rPr lang="en-US" dirty="0"/>
              <a:t>Fixed Wing Unmanned Aerial Vehicles (UAVs)</a:t>
            </a:r>
          </a:p>
          <a:p>
            <a:pPr lvl="1"/>
            <a:r>
              <a:rPr lang="en-US" dirty="0"/>
              <a:t>Remotely piloted</a:t>
            </a:r>
          </a:p>
          <a:p>
            <a:pPr lvl="1"/>
            <a:r>
              <a:rPr lang="en-US" dirty="0"/>
              <a:t>On-board flight controller</a:t>
            </a:r>
          </a:p>
          <a:p>
            <a:pPr lvl="2"/>
            <a:r>
              <a:rPr lang="en-US" dirty="0"/>
              <a:t>Maintain stability</a:t>
            </a:r>
          </a:p>
          <a:p>
            <a:pPr lvl="2"/>
            <a:r>
              <a:rPr lang="en-US" dirty="0"/>
              <a:t>Carry out mission objectives</a:t>
            </a:r>
          </a:p>
          <a:p>
            <a:pPr lvl="2"/>
            <a:r>
              <a:rPr lang="en-CA" dirty="0"/>
              <a:t>Follow waypoints or ground track</a:t>
            </a:r>
            <a:endParaRPr lang="en-US" dirty="0"/>
          </a:p>
          <a:p>
            <a:r>
              <a:rPr lang="en-US" dirty="0"/>
              <a:t>Waypoint navigation</a:t>
            </a:r>
          </a:p>
          <a:p>
            <a:pPr lvl="1"/>
            <a:r>
              <a:rPr lang="en-US" dirty="0"/>
              <a:t>Typically pre-planned at ground station</a:t>
            </a:r>
          </a:p>
          <a:p>
            <a:pPr lvl="1"/>
            <a:r>
              <a:rPr lang="en-US" dirty="0"/>
              <a:t>May consider known obstacles</a:t>
            </a:r>
          </a:p>
          <a:p>
            <a:pPr lvl="1"/>
            <a:r>
              <a:rPr lang="en-US" dirty="0"/>
              <a:t>Unknown obstacles may require waypoint re-planning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84869"/>
            <a:ext cx="5489359" cy="306512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56" t="25143" r="25482"/>
          <a:stretch/>
        </p:blipFill>
        <p:spPr>
          <a:xfrm>
            <a:off x="5845232" y="3909543"/>
            <a:ext cx="2754920" cy="226502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0465" y="3907040"/>
            <a:ext cx="3471535" cy="251590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008429" y="3349993"/>
            <a:ext cx="5183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 Sequential pre-planned waypoints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654042" y="6149976"/>
            <a:ext cx="3102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 Hand-launched fixed wing UAV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904952" y="6196142"/>
            <a:ext cx="32870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i="1" dirty="0"/>
              <a:t>Gradient vector field [ </a:t>
            </a:r>
            <a:r>
              <a:rPr lang="en-CA" i="1" dirty="0" err="1"/>
              <a:t>Goncalves</a:t>
            </a:r>
            <a:r>
              <a:rPr lang="en-CA" i="1" dirty="0"/>
              <a:t>, 2010]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7313146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7C1D4-8AB8-4039-9EE9-DC2E6ED84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Phase III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8DBD8F5-BD78-42A9-ADC3-1BF347CCB0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744" y="2012724"/>
            <a:ext cx="7781925" cy="30003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EB1705B-4560-41E8-BB45-BA72D53E9A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1669" y="2145620"/>
            <a:ext cx="4290331" cy="33434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6D3A8CE-ED6C-4D88-B7A8-EC4A52876D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106" y="5013099"/>
            <a:ext cx="6785202" cy="1762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9083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7C1D4-8AB8-4039-9EE9-DC2E6ED84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Phase III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1D35C62-45A9-4731-BDBC-9F356D7D6E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044" y="1699211"/>
            <a:ext cx="11653156" cy="49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4799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7C1D4-8AB8-4039-9EE9-DC2E6ED84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Phase III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F41AC5-DD86-459A-9B21-6EEA98F1E9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763" y="1450991"/>
            <a:ext cx="11188474" cy="5358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6612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7C1D4-8AB8-4039-9EE9-DC2E6ED84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Phase III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3401BA-49E3-4FF5-9CCF-369A3EEE7F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092" y="1399741"/>
            <a:ext cx="11155816" cy="5458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1338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F69FE7-068B-41F2-B776-A990F2F9F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9FDC28-42D4-4482-99B8-4DAEF8C366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2278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4FE075-C116-494D-9CA1-9AB951B8F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513B9-E160-4F19-A114-F068C9C947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2385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marL="0" indent="0" algn="ctr">
              <a:buNone/>
            </a:pPr>
            <a:r>
              <a:rPr lang="en-US" sz="7200" dirty="0"/>
              <a:t>Questions?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45535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 and 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9523" y="1690688"/>
            <a:ext cx="8459353" cy="4838944"/>
          </a:xfrm>
        </p:spPr>
        <p:txBody>
          <a:bodyPr>
            <a:normAutofit lnSpcReduction="10000"/>
          </a:bodyPr>
          <a:lstStyle/>
          <a:p>
            <a:r>
              <a:rPr lang="en-US" b="1" u="sng" dirty="0"/>
              <a:t>Problem Statement:</a:t>
            </a:r>
            <a:r>
              <a:rPr lang="en-US" dirty="0"/>
              <a:t> Utilize vector field guidance to enable  optimal obstacle avoidance without re-planning waypoints</a:t>
            </a:r>
          </a:p>
          <a:p>
            <a:pPr marL="0" indent="0">
              <a:buNone/>
            </a:pPr>
            <a:endParaRPr lang="en-US" dirty="0"/>
          </a:p>
          <a:p>
            <a:pPr lvl="1"/>
            <a:r>
              <a:rPr lang="en-US" dirty="0"/>
              <a:t>Phase 1:  </a:t>
            </a:r>
            <a:r>
              <a:rPr lang="en-US" dirty="0">
                <a:solidFill>
                  <a:prstClr val="black"/>
                </a:solidFill>
              </a:rPr>
              <a:t>Identify specific set of conditions that yield guidance singularity when summing attractive and repulsive GVFs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Phase 2:  Determine GVF weighting functions that improve obstacle avoidance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Phase 3: Demonstrate GVF obstacle avoidance with </a:t>
            </a:r>
            <a:r>
              <a:rPr lang="en-US" dirty="0" err="1"/>
              <a:t>crazyflie</a:t>
            </a:r>
            <a:r>
              <a:rPr lang="en-US" dirty="0"/>
              <a:t> quadcopter under </a:t>
            </a:r>
            <a:r>
              <a:rPr lang="en-US" dirty="0" err="1"/>
              <a:t>Dubin’s</a:t>
            </a:r>
            <a:r>
              <a:rPr lang="en-US" dirty="0"/>
              <a:t> turn rate constraints 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4952" y="482722"/>
            <a:ext cx="2813198" cy="541826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257377" y="5883301"/>
            <a:ext cx="32870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i="1" dirty="0"/>
              <a:t>Straight path vector field guidance with obstacle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5362681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Literature Review</a:t>
            </a:r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9740" y="4676505"/>
            <a:ext cx="7937757" cy="2076994"/>
          </a:xfr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62FACE6-FA45-4862-8B65-6B713CC13617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5539740" cy="435133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Unmanned Aerial System (UAS)</a:t>
            </a:r>
          </a:p>
          <a:p>
            <a:r>
              <a:rPr lang="en-US" dirty="0"/>
              <a:t>Aircraft</a:t>
            </a:r>
          </a:p>
          <a:p>
            <a:pPr lvl="1"/>
            <a:r>
              <a:rPr lang="en-US" dirty="0"/>
              <a:t>Fixed wing</a:t>
            </a:r>
          </a:p>
          <a:p>
            <a:pPr lvl="1"/>
            <a:r>
              <a:rPr lang="en-US" dirty="0"/>
              <a:t>Rotorcraft</a:t>
            </a:r>
          </a:p>
          <a:p>
            <a:r>
              <a:rPr lang="en-US" dirty="0"/>
              <a:t>Radio /Transmitter</a:t>
            </a:r>
          </a:p>
          <a:p>
            <a:r>
              <a:rPr lang="en-US" dirty="0"/>
              <a:t>Ground Station</a:t>
            </a:r>
          </a:p>
          <a:p>
            <a:r>
              <a:rPr lang="en-US" dirty="0"/>
              <a:t>Autopilot</a:t>
            </a:r>
          </a:p>
          <a:p>
            <a:pPr lvl="1"/>
            <a:r>
              <a:rPr lang="en-US" dirty="0"/>
              <a:t>Navigation</a:t>
            </a:r>
          </a:p>
          <a:p>
            <a:pPr lvl="1"/>
            <a:r>
              <a:rPr lang="en-US" dirty="0"/>
              <a:t>Guidance</a:t>
            </a:r>
          </a:p>
          <a:p>
            <a:pPr lvl="1"/>
            <a:r>
              <a:rPr lang="en-US" dirty="0"/>
              <a:t>Control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8797" y="241300"/>
            <a:ext cx="3967843" cy="4173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9844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Literature Review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2649" y="667526"/>
            <a:ext cx="2879217" cy="2270546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62FACE6-FA45-4862-8B65-6B713CC13617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5504374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Guidance Methods</a:t>
            </a:r>
          </a:p>
          <a:p>
            <a:r>
              <a:rPr lang="en-US" dirty="0"/>
              <a:t>[</a:t>
            </a:r>
            <a:r>
              <a:rPr lang="en-US" dirty="0" err="1"/>
              <a:t>Sujit</a:t>
            </a:r>
            <a:r>
              <a:rPr lang="en-US" dirty="0"/>
              <a:t> et al., 2014]</a:t>
            </a:r>
          </a:p>
          <a:p>
            <a:pPr lvl="1"/>
            <a:r>
              <a:rPr lang="en-US" dirty="0"/>
              <a:t>Guidance provides heading reference commands</a:t>
            </a:r>
          </a:p>
          <a:p>
            <a:pPr lvl="1"/>
            <a:r>
              <a:rPr lang="en-US" dirty="0"/>
              <a:t>Waypoints, path following</a:t>
            </a:r>
          </a:p>
          <a:p>
            <a:pPr lvl="1"/>
            <a:r>
              <a:rPr lang="en-US" dirty="0"/>
              <a:t>Accurate and robust to disturbances</a:t>
            </a:r>
          </a:p>
          <a:p>
            <a:pPr lvl="1"/>
            <a:r>
              <a:rPr lang="en-US" dirty="0"/>
              <a:t>Vector field provided best performance</a:t>
            </a:r>
          </a:p>
          <a:p>
            <a:r>
              <a:rPr lang="en-US" dirty="0"/>
              <a:t>[Nelson et al., 2005]</a:t>
            </a:r>
          </a:p>
          <a:p>
            <a:pPr lvl="1"/>
            <a:r>
              <a:rPr lang="en-US" dirty="0"/>
              <a:t>Lyapunov vector field primitives</a:t>
            </a:r>
          </a:p>
          <a:p>
            <a:pPr lvl="1"/>
            <a:r>
              <a:rPr lang="en-US" dirty="0"/>
              <a:t>Asymptotically approach curve</a:t>
            </a:r>
          </a:p>
          <a:p>
            <a:pPr lvl="1"/>
            <a:r>
              <a:rPr lang="en-US" dirty="0"/>
              <a:t>Stitch paths together for complex behavior</a:t>
            </a:r>
          </a:p>
          <a:p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BB7C825-4687-42EC-8736-C59D8B1D543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9095" y="3921582"/>
            <a:ext cx="5321379" cy="241254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F501F52-80F4-4B77-AE78-2948814E3A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4089" y="611593"/>
            <a:ext cx="2567835" cy="238241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418004" y="3026828"/>
            <a:ext cx="30854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 UAV guidance along path via vector field [</a:t>
            </a:r>
            <a:r>
              <a:rPr lang="en-US" i="1" dirty="0" err="1"/>
              <a:t>Sujit</a:t>
            </a:r>
            <a:r>
              <a:rPr lang="en-US" i="1" dirty="0"/>
              <a:t>, 2014]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760545" y="6185040"/>
            <a:ext cx="46479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 </a:t>
            </a:r>
            <a:r>
              <a:rPr lang="en-US" i="1" dirty="0" err="1"/>
              <a:t>Lyapunov</a:t>
            </a:r>
            <a:r>
              <a:rPr lang="en-US" i="1" dirty="0"/>
              <a:t> vector field path primitives [Nelson et al, 2005]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645206" y="3026827"/>
            <a:ext cx="25467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Switching primitives guidance for UAV [Nelson et al, 2005]</a:t>
            </a:r>
          </a:p>
        </p:txBody>
      </p:sp>
    </p:spTree>
    <p:extLst>
      <p:ext uri="{BB962C8B-B14F-4D97-AF65-F5344CB8AC3E}">
        <p14:creationId xmlns:p14="http://schemas.microsoft.com/office/powerpoint/2010/main" val="19380948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Literature Review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964936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[Griffiths, 2006]</a:t>
            </a:r>
          </a:p>
          <a:p>
            <a:pPr lvl="1"/>
            <a:r>
              <a:rPr lang="en-US" dirty="0"/>
              <a:t>Expanded Nelson ‘s method for arbitrary paths</a:t>
            </a:r>
          </a:p>
          <a:p>
            <a:pPr lvl="1"/>
            <a:endParaRPr lang="en-US" dirty="0"/>
          </a:p>
          <a:p>
            <a:r>
              <a:rPr lang="en-US" dirty="0"/>
              <a:t>[Frew, 2007a]</a:t>
            </a:r>
          </a:p>
          <a:p>
            <a:pPr lvl="1"/>
            <a:r>
              <a:rPr lang="en-US" dirty="0"/>
              <a:t>Modify existing field </a:t>
            </a:r>
          </a:p>
          <a:p>
            <a:pPr lvl="1"/>
            <a:r>
              <a:rPr lang="en-US" dirty="0"/>
              <a:t>Non-linear coordinate transformation</a:t>
            </a:r>
          </a:p>
          <a:p>
            <a:endParaRPr lang="en-US" dirty="0"/>
          </a:p>
          <a:p>
            <a:r>
              <a:rPr lang="en-US" dirty="0"/>
              <a:t>[Frew, 2007b]</a:t>
            </a:r>
          </a:p>
          <a:p>
            <a:pPr lvl="1"/>
            <a:r>
              <a:rPr lang="en-US" dirty="0"/>
              <a:t>Modify field shape via position estimate covariance matrix</a:t>
            </a:r>
          </a:p>
          <a:p>
            <a:pPr lvl="1"/>
            <a:r>
              <a:rPr lang="en-US" dirty="0"/>
              <a:t>Standoff tracking uncertain targets</a:t>
            </a:r>
          </a:p>
          <a:p>
            <a:pPr lvl="1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C494CA5-FE7A-42D9-B81A-E3336125A9A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4314" y="0"/>
            <a:ext cx="2940670" cy="276676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DABCE8D-DDAA-44F5-AD88-A66925948A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1692" y="3585191"/>
            <a:ext cx="2579936" cy="254064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887166B-27D4-4CA9-A0F5-5E3CE71A19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1628" y="3601219"/>
            <a:ext cx="3315235" cy="254064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368932" y="2702468"/>
            <a:ext cx="38230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err="1"/>
              <a:t>Lyapunov</a:t>
            </a:r>
            <a:r>
              <a:rPr lang="en-US" i="1" dirty="0"/>
              <a:t> vector field guidance along curved path [Griffiths, 2006]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476320" y="6039065"/>
            <a:ext cx="58403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Non-linear coordinate transformation of stable circular </a:t>
            </a:r>
            <a:r>
              <a:rPr lang="en-US" i="1" dirty="0" err="1"/>
              <a:t>Lyapunov</a:t>
            </a:r>
            <a:r>
              <a:rPr lang="en-US" i="1" dirty="0"/>
              <a:t> vector field [</a:t>
            </a:r>
            <a:r>
              <a:rPr lang="en-US" i="1" dirty="0" err="1"/>
              <a:t>Frew</a:t>
            </a:r>
            <a:r>
              <a:rPr lang="en-US" i="1" dirty="0"/>
              <a:t> 2007]</a:t>
            </a:r>
          </a:p>
        </p:txBody>
      </p:sp>
    </p:spTree>
    <p:extLst>
      <p:ext uri="{BB962C8B-B14F-4D97-AF65-F5344CB8AC3E}">
        <p14:creationId xmlns:p14="http://schemas.microsoft.com/office/powerpoint/2010/main" val="24674292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83776669"/>
              </p:ext>
            </p:extLst>
          </p:nvPr>
        </p:nvGraphicFramePr>
        <p:xfrm>
          <a:off x="9643882" y="4155994"/>
          <a:ext cx="2548118" cy="25481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90" name="Acrobat Document" r:id="rId4" imgW="3428913" imgH="3428768" progId="AcroExch.Document.DC">
                  <p:embed/>
                </p:oleObj>
              </mc:Choice>
              <mc:Fallback>
                <p:oleObj name="Acrobat Document" r:id="rId4" imgW="3428913" imgH="3428768" progId="AcroExch.Document.DC">
                  <p:embed/>
                  <p:pic>
                    <p:nvPicPr>
                      <p:cNvPr id="9" name="Object 8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643882" y="4155994"/>
                        <a:ext cx="2548118" cy="25481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Literature Review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4904" y="537259"/>
            <a:ext cx="2925736" cy="2925736"/>
          </a:xfrm>
          <a:ln>
            <a:noFill/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7309" y="3664040"/>
            <a:ext cx="2994041" cy="2994041"/>
          </a:xfrm>
          <a:prstGeom prst="rect">
            <a:avLst/>
          </a:prstGeom>
          <a:ln>
            <a:noFill/>
          </a:ln>
        </p:spPr>
      </p:pic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79613764"/>
              </p:ext>
            </p:extLst>
          </p:nvPr>
        </p:nvGraphicFramePr>
        <p:xfrm>
          <a:off x="9495747" y="925841"/>
          <a:ext cx="2696253" cy="26962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91" name="Acrobat Document" r:id="rId8" imgW="3428913" imgH="3428768" progId="AcroExch.Document.DC">
                  <p:embed/>
                </p:oleObj>
              </mc:Choice>
              <mc:Fallback>
                <p:oleObj name="Acrobat Document" r:id="rId8" imgW="3428913" imgH="3428768" progId="AcroExch.Document.DC">
                  <p:embed/>
                  <p:pic>
                    <p:nvPicPr>
                      <p:cNvPr id="8" name="Object 7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9495747" y="925841"/>
                        <a:ext cx="2696253" cy="269625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0DA53DD-B7E3-4080-82A5-95767B3F4966}"/>
              </a:ext>
            </a:extLst>
          </p:cNvPr>
          <p:cNvSpPr txBox="1">
            <a:spLocks/>
          </p:cNvSpPr>
          <p:nvPr/>
        </p:nvSpPr>
        <p:spPr>
          <a:xfrm>
            <a:off x="189276" y="1842142"/>
            <a:ext cx="5964936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[</a:t>
            </a:r>
            <a:r>
              <a:rPr lang="en-US" dirty="0" err="1"/>
              <a:t>Goncalves</a:t>
            </a:r>
            <a:r>
              <a:rPr lang="en-US" dirty="0"/>
              <a:t> et al, 2009]</a:t>
            </a:r>
          </a:p>
          <a:p>
            <a:pPr lvl="1"/>
            <a:r>
              <a:rPr lang="en-US" dirty="0"/>
              <a:t>N-dimensional vector field</a:t>
            </a:r>
          </a:p>
          <a:p>
            <a:pPr lvl="1"/>
            <a:r>
              <a:rPr lang="en-US" dirty="0"/>
              <a:t>Converge and follows a path</a:t>
            </a:r>
          </a:p>
          <a:p>
            <a:pPr lvl="2"/>
            <a:r>
              <a:rPr lang="en-US" dirty="0"/>
              <a:t>Static</a:t>
            </a:r>
          </a:p>
          <a:p>
            <a:pPr lvl="2"/>
            <a:r>
              <a:rPr lang="en-US" dirty="0"/>
              <a:t>Time varying</a:t>
            </a:r>
          </a:p>
          <a:p>
            <a:pPr lvl="1"/>
            <a:r>
              <a:rPr lang="en-US" dirty="0"/>
              <a:t>Intersection of (n-1) surfaces</a:t>
            </a:r>
          </a:p>
          <a:p>
            <a:pPr lvl="1"/>
            <a:r>
              <a:rPr lang="en-US" dirty="0"/>
              <a:t>Surfaces defined by implicit functions</a:t>
            </a:r>
          </a:p>
          <a:p>
            <a:pPr lvl="2"/>
            <a:r>
              <a:rPr lang="en-US" dirty="0"/>
              <a:t>First order partials differentiable </a:t>
            </a:r>
          </a:p>
          <a:p>
            <a:pPr lvl="2"/>
            <a:r>
              <a:rPr lang="en-US" dirty="0"/>
              <a:t>Bounded second order partials</a:t>
            </a:r>
          </a:p>
          <a:p>
            <a:r>
              <a:rPr lang="en-US" dirty="0"/>
              <a:t>[</a:t>
            </a:r>
            <a:r>
              <a:rPr lang="en-US" dirty="0" err="1"/>
              <a:t>Goncalves</a:t>
            </a:r>
            <a:r>
              <a:rPr lang="en-US" dirty="0"/>
              <a:t> et al, 2010a]</a:t>
            </a:r>
          </a:p>
          <a:p>
            <a:pPr lvl="1"/>
            <a:r>
              <a:rPr lang="en-US" dirty="0"/>
              <a:t>Experimental validation (2d,3d robotic systems)</a:t>
            </a:r>
          </a:p>
          <a:p>
            <a:r>
              <a:rPr lang="en-US" dirty="0"/>
              <a:t>[</a:t>
            </a:r>
            <a:r>
              <a:rPr lang="en-US" dirty="0" err="1"/>
              <a:t>Goncalves</a:t>
            </a:r>
            <a:r>
              <a:rPr lang="en-US" dirty="0"/>
              <a:t> et al, 2010b]</a:t>
            </a:r>
          </a:p>
          <a:p>
            <a:pPr lvl="1"/>
            <a:r>
              <a:rPr lang="en-US" dirty="0"/>
              <a:t>Stability proofs of vector field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8684" y="174679"/>
            <a:ext cx="5347670" cy="716304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>
            <a:off x="8408550" y="2269362"/>
            <a:ext cx="1145107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8424101" y="5186520"/>
            <a:ext cx="1145107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8218297" y="1661703"/>
            <a:ext cx="12185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dirty="0"/>
              <a:t>VF</a:t>
            </a:r>
          </a:p>
          <a:p>
            <a:pPr algn="ctr"/>
            <a:endParaRPr lang="en-CA" sz="2400" dirty="0"/>
          </a:p>
          <a:p>
            <a:pPr algn="ctr"/>
            <a:r>
              <a:rPr lang="en-CA" sz="2400" dirty="0"/>
              <a:t>Process</a:t>
            </a:r>
            <a:endParaRPr lang="en-US" sz="2400" dirty="0"/>
          </a:p>
        </p:txBody>
      </p:sp>
      <p:sp>
        <p:nvSpPr>
          <p:cNvPr id="20" name="TextBox 19"/>
          <p:cNvSpPr txBox="1"/>
          <p:nvPr/>
        </p:nvSpPr>
        <p:spPr>
          <a:xfrm>
            <a:off x="8298991" y="4724538"/>
            <a:ext cx="12185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dirty="0"/>
              <a:t>VF</a:t>
            </a:r>
          </a:p>
          <a:p>
            <a:pPr algn="ctr"/>
            <a:endParaRPr lang="en-CA" sz="2400" dirty="0"/>
          </a:p>
          <a:p>
            <a:pPr algn="ctr"/>
            <a:r>
              <a:rPr lang="en-CA" sz="2400" dirty="0"/>
              <a:t>Process</a:t>
            </a:r>
            <a:endParaRPr lang="en-US" sz="2400" dirty="0"/>
          </a:p>
        </p:txBody>
      </p:sp>
      <p:sp>
        <p:nvSpPr>
          <p:cNvPr id="21" name="TextBox 20"/>
          <p:cNvSpPr txBox="1"/>
          <p:nvPr/>
        </p:nvSpPr>
        <p:spPr>
          <a:xfrm>
            <a:off x="6151662" y="6470690"/>
            <a:ext cx="5812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i="1" dirty="0"/>
              <a:t>Circular vector field converging at intersection of surfaces</a:t>
            </a:r>
            <a:endParaRPr lang="en-US" i="1" dirty="0"/>
          </a:p>
        </p:txBody>
      </p:sp>
      <p:sp>
        <p:nvSpPr>
          <p:cNvPr id="22" name="TextBox 21"/>
          <p:cNvSpPr txBox="1"/>
          <p:nvPr/>
        </p:nvSpPr>
        <p:spPr>
          <a:xfrm>
            <a:off x="5966918" y="3360613"/>
            <a:ext cx="6059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i="1" dirty="0"/>
              <a:t>Straight path vector field converging at intersection of surfaces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6812335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Literature Review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118" y="5575807"/>
            <a:ext cx="1967668" cy="848867"/>
          </a:xfrm>
          <a:prstGeom prst="rect">
            <a:avLst/>
          </a:prstGeom>
          <a:ln w="76200">
            <a:solidFill>
              <a:srgbClr val="C00000"/>
            </a:solidFill>
          </a:ln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1613" y="5480030"/>
            <a:ext cx="2099569" cy="45661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8765" y="6071963"/>
            <a:ext cx="2505264" cy="424034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8412" y="2096605"/>
            <a:ext cx="3471091" cy="3407898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38082" y="2096605"/>
            <a:ext cx="3460360" cy="3455819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54260" y="2096606"/>
            <a:ext cx="3493095" cy="3407898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09389" y="5523623"/>
            <a:ext cx="2789053" cy="495951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30008" y="6087741"/>
            <a:ext cx="708290" cy="38956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626607" y="6118685"/>
            <a:ext cx="727193" cy="358616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753979" y="1549662"/>
            <a:ext cx="10599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Normalized Convergence	                   Normalized Circulation		  Total Field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52743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603" y="167222"/>
            <a:ext cx="10515600" cy="1325563"/>
          </a:xfrm>
        </p:spPr>
        <p:txBody>
          <a:bodyPr/>
          <a:lstStyle/>
          <a:p>
            <a:r>
              <a:rPr lang="en-US" dirty="0"/>
              <a:t>Literature Review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3299" y="1707462"/>
            <a:ext cx="4749615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[Wilhelm et al. 2017]</a:t>
            </a:r>
          </a:p>
          <a:p>
            <a:pPr lvl="1"/>
            <a:r>
              <a:rPr lang="en-US" dirty="0"/>
              <a:t>Loiter moving target</a:t>
            </a:r>
          </a:p>
          <a:p>
            <a:pPr lvl="1"/>
            <a:r>
              <a:rPr lang="en-US" dirty="0"/>
              <a:t>Reduced steady-state error in comparison to </a:t>
            </a:r>
            <a:r>
              <a:rPr lang="en-US" dirty="0" err="1"/>
              <a:t>Lyapunov</a:t>
            </a:r>
            <a:endParaRPr lang="en-US" dirty="0"/>
          </a:p>
          <a:p>
            <a:pPr lvl="1"/>
            <a:r>
              <a:rPr lang="en-US" dirty="0"/>
              <a:t>Obstacle Avoidance</a:t>
            </a:r>
          </a:p>
          <a:p>
            <a:pPr lvl="2"/>
            <a:r>
              <a:rPr lang="en-US" dirty="0"/>
              <a:t>Goal field tracked target ground vehicle </a:t>
            </a:r>
          </a:p>
          <a:p>
            <a:pPr lvl="2"/>
            <a:r>
              <a:rPr lang="en-US" dirty="0"/>
              <a:t>Repulsive fields representing obstacles</a:t>
            </a:r>
          </a:p>
          <a:p>
            <a:pPr lvl="2"/>
            <a:r>
              <a:rPr lang="en-US" dirty="0"/>
              <a:t>Fields summed resulting in guidance</a:t>
            </a:r>
          </a:p>
          <a:p>
            <a:pPr lvl="2"/>
            <a:r>
              <a:rPr lang="en-CA" dirty="0"/>
              <a:t>Did not consider circulation to improve obstacle avoidance</a:t>
            </a:r>
          </a:p>
          <a:p>
            <a:pPr lvl="2"/>
            <a:r>
              <a:rPr lang="en-CA" dirty="0"/>
              <a:t>Did not address singularities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8941" y="3443794"/>
            <a:ext cx="3991735" cy="283528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9352" y="210396"/>
            <a:ext cx="3842648" cy="301141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6316" y="357578"/>
            <a:ext cx="3744582" cy="271704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736316" y="3091397"/>
            <a:ext cx="6190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GVF and </a:t>
            </a:r>
            <a:r>
              <a:rPr lang="en-US" i="1" dirty="0" err="1"/>
              <a:t>Lyapunov</a:t>
            </a:r>
            <a:r>
              <a:rPr lang="en-US" i="1" dirty="0"/>
              <a:t> tracking a ground target [Wilhelm et al.]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417713" y="6211669"/>
            <a:ext cx="47049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UAV tracking a ground target and avoiding obstacles [Wilhelm et al.]</a:t>
            </a:r>
          </a:p>
        </p:txBody>
      </p:sp>
    </p:spTree>
    <p:extLst>
      <p:ext uri="{BB962C8B-B14F-4D97-AF65-F5344CB8AC3E}">
        <p14:creationId xmlns:p14="http://schemas.microsoft.com/office/powerpoint/2010/main" val="13458742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22038</TotalTime>
  <Words>1996</Words>
  <Application>Microsoft Office PowerPoint</Application>
  <PresentationFormat>Widescreen</PresentationFormat>
  <Paragraphs>297</Paragraphs>
  <Slides>26</Slides>
  <Notes>9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Arial</vt:lpstr>
      <vt:lpstr>Calibri</vt:lpstr>
      <vt:lpstr>Calibri Light</vt:lpstr>
      <vt:lpstr>Office Theme</vt:lpstr>
      <vt:lpstr>Acrobat Document</vt:lpstr>
      <vt:lpstr>A Proposal for a Parameterized Circulating Vector Field Guidance for Fixed Wing Unmanned Aerial Vehicles</vt:lpstr>
      <vt:lpstr>Introduction</vt:lpstr>
      <vt:lpstr>Problem Statement and Objectives</vt:lpstr>
      <vt:lpstr>Literature Review</vt:lpstr>
      <vt:lpstr>Literature Review</vt:lpstr>
      <vt:lpstr>Literature Review</vt:lpstr>
      <vt:lpstr>Literature Review</vt:lpstr>
      <vt:lpstr>Literature Review</vt:lpstr>
      <vt:lpstr>Literature Review</vt:lpstr>
      <vt:lpstr>Methodology Overview</vt:lpstr>
      <vt:lpstr>Phase I: GVF singularity detection continued</vt:lpstr>
      <vt:lpstr>Phase I: GVF singularity detection continued</vt:lpstr>
      <vt:lpstr>Phase II: Obstacle field optimization</vt:lpstr>
      <vt:lpstr>Phase II: Obstacle field optimization</vt:lpstr>
      <vt:lpstr>Phase II: Obstacle field optimization</vt:lpstr>
      <vt:lpstr>Phase III: Implement GVF on crazyflie</vt:lpstr>
      <vt:lpstr>Results: Phase I &amp; II</vt:lpstr>
      <vt:lpstr>Results: Phase I &amp; II</vt:lpstr>
      <vt:lpstr>Results: Phase III</vt:lpstr>
      <vt:lpstr>Results: Phase III</vt:lpstr>
      <vt:lpstr>Results: Phase III</vt:lpstr>
      <vt:lpstr>Results: Phase III</vt:lpstr>
      <vt:lpstr>Results: Phase III</vt:lpstr>
      <vt:lpstr>Results Summary</vt:lpstr>
      <vt:lpstr>Conclusions</vt:lpstr>
      <vt:lpstr>Thanks</vt:lpstr>
    </vt:vector>
  </TitlesOfParts>
  <Company>Ohio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dc:creator>Clem, Garrett</dc:creator>
  <cp:lastModifiedBy>Lab</cp:lastModifiedBy>
  <cp:revision>137</cp:revision>
  <dcterms:created xsi:type="dcterms:W3CDTF">2017-12-15T01:14:08Z</dcterms:created>
  <dcterms:modified xsi:type="dcterms:W3CDTF">2018-06-04T05:58:48Z</dcterms:modified>
</cp:coreProperties>
</file>